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5" r:id="rId10"/>
    <p:sldId id="267" r:id="rId11"/>
    <p:sldId id="268" r:id="rId12"/>
    <p:sldId id="269" r:id="rId13"/>
    <p:sldId id="270" r:id="rId14"/>
    <p:sldId id="272" r:id="rId15"/>
    <p:sldId id="26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966"/>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3/23/2017</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3/23/2017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3/23/2017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3/23/2017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3/23/2017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3/23/2017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3/23/2017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3/23/2017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3/23/2017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3/23/2017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3/23/2017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3/23/2017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3/23/2017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3/23/2017</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948533" y="661153"/>
            <a:ext cx="9755187" cy="4957455"/>
          </a:xfrm>
        </p:spPr>
        <p:txBody>
          <a:bodyPr>
            <a:normAutofit fontScale="90000"/>
          </a:bodyPr>
          <a:lstStyle/>
          <a:p>
            <a:r>
              <a:rPr lang="en-US" dirty="0" smtClean="0"/>
              <a:t>WWI… “The Lamps are going out all over Europe.  We shall not see them lit again in our </a:t>
            </a:r>
            <a:r>
              <a:rPr lang="en-US" dirty="0" smtClean="0">
                <a:solidFill>
                  <a:schemeClr val="bg1"/>
                </a:solidFill>
              </a:rPr>
              <a:t>lifetime.”</a:t>
            </a:r>
            <a:endParaRPr lang="en-US" dirty="0">
              <a:solidFill>
                <a:schemeClr val="bg1"/>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5836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6345302" cy="1243584"/>
          </a:xfrm>
        </p:spPr>
        <p:txBody>
          <a:bodyPr>
            <a:noAutofit/>
          </a:bodyPr>
          <a:lstStyle/>
          <a:p>
            <a:r>
              <a:rPr lang="en-US" sz="4400" dirty="0" smtClean="0"/>
              <a:t>Emperor </a:t>
            </a:r>
            <a:r>
              <a:rPr lang="en-US" sz="4400" dirty="0" err="1" smtClean="0"/>
              <a:t>franz</a:t>
            </a:r>
            <a:r>
              <a:rPr lang="en-US" sz="4400" dirty="0" smtClean="0"/>
              <a:t> joseph-</a:t>
            </a:r>
            <a:r>
              <a:rPr lang="en-US" sz="4400" dirty="0" err="1" smtClean="0"/>
              <a:t>austria</a:t>
            </a:r>
            <a:endParaRPr lang="en-US" sz="44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588" r="1588"/>
          <a:stretch>
            <a:fillRect/>
          </a:stretch>
        </p:blipFill>
        <p:spPr/>
      </p:pic>
      <p:sp>
        <p:nvSpPr>
          <p:cNvPr id="4" name="Text Placeholder 3"/>
          <p:cNvSpPr>
            <a:spLocks noGrp="1"/>
          </p:cNvSpPr>
          <p:nvPr>
            <p:ph type="body" sz="half" idx="2"/>
          </p:nvPr>
        </p:nvSpPr>
        <p:spPr>
          <a:xfrm>
            <a:off x="685801" y="2709052"/>
            <a:ext cx="6345301" cy="2583619"/>
          </a:xfrm>
        </p:spPr>
        <p:txBody>
          <a:bodyPr>
            <a:noAutofit/>
          </a:bodyPr>
          <a:lstStyle/>
          <a:p>
            <a:r>
              <a:rPr lang="en-US" sz="3600" dirty="0" smtClean="0"/>
              <a:t>Sensed that his dynasty’s thousand year reign was nearing an end, and he wanted to preserve it.</a:t>
            </a:r>
            <a:endParaRPr lang="en-US" sz="3600" dirty="0"/>
          </a:p>
        </p:txBody>
      </p:sp>
    </p:spTree>
    <p:extLst>
      <p:ext uri="{BB962C8B-B14F-4D97-AF65-F5344CB8AC3E}">
        <p14:creationId xmlns:p14="http://schemas.microsoft.com/office/powerpoint/2010/main" val="6850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4008"/>
            <a:ext cx="6345302" cy="822960"/>
          </a:xfrm>
        </p:spPr>
        <p:txBody>
          <a:bodyPr>
            <a:normAutofit/>
          </a:bodyPr>
          <a:lstStyle/>
          <a:p>
            <a:r>
              <a:rPr lang="en-US" sz="4400" dirty="0" smtClean="0"/>
              <a:t>Czar Nicholas II- Russia</a:t>
            </a:r>
            <a:endParaRPr lang="en-US" sz="44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023" r="2023"/>
          <a:stretch>
            <a:fillRect/>
          </a:stretch>
        </p:blipFill>
        <p:spPr/>
      </p:pic>
      <p:sp>
        <p:nvSpPr>
          <p:cNvPr id="4" name="Text Placeholder 3"/>
          <p:cNvSpPr>
            <a:spLocks noGrp="1"/>
          </p:cNvSpPr>
          <p:nvPr>
            <p:ph type="body" sz="half" idx="2"/>
          </p:nvPr>
        </p:nvSpPr>
        <p:spPr>
          <a:xfrm>
            <a:off x="685801" y="1490472"/>
            <a:ext cx="6345301" cy="4050792"/>
          </a:xfrm>
        </p:spPr>
        <p:txBody>
          <a:bodyPr>
            <a:noAutofit/>
          </a:bodyPr>
          <a:lstStyle/>
          <a:p>
            <a:r>
              <a:rPr lang="en-US" sz="3600" dirty="0" smtClean="0"/>
              <a:t>“ignoble war has been declared on a weak country.  In the name of our old friendship (they were cousins) do what you can to stop your allies from going too far.”</a:t>
            </a:r>
            <a:endParaRPr lang="en-US" sz="3600" dirty="0"/>
          </a:p>
        </p:txBody>
      </p:sp>
    </p:spTree>
    <p:extLst>
      <p:ext uri="{BB962C8B-B14F-4D97-AF65-F5344CB8AC3E}">
        <p14:creationId xmlns:p14="http://schemas.microsoft.com/office/powerpoint/2010/main" val="25339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down)">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6345302" cy="1371600"/>
          </a:xfrm>
        </p:spPr>
        <p:txBody>
          <a:bodyPr>
            <a:normAutofit/>
          </a:bodyPr>
          <a:lstStyle/>
          <a:p>
            <a:r>
              <a:rPr lang="en-US" sz="4400" dirty="0" smtClean="0"/>
              <a:t>Kaiser Wilhelm ii- Germany</a:t>
            </a:r>
            <a:endParaRPr lang="en-US" sz="44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679" b="2679"/>
          <a:stretch>
            <a:fillRect/>
          </a:stretch>
        </p:blipFill>
        <p:spPr/>
      </p:pic>
      <p:sp>
        <p:nvSpPr>
          <p:cNvPr id="4" name="Text Placeholder 3"/>
          <p:cNvSpPr>
            <a:spLocks noGrp="1"/>
          </p:cNvSpPr>
          <p:nvPr>
            <p:ph type="body" sz="half" idx="2"/>
          </p:nvPr>
        </p:nvSpPr>
        <p:spPr>
          <a:xfrm>
            <a:off x="685801" y="1682496"/>
            <a:ext cx="6345301" cy="3389037"/>
          </a:xfrm>
        </p:spPr>
        <p:txBody>
          <a:bodyPr>
            <a:noAutofit/>
          </a:bodyPr>
          <a:lstStyle/>
          <a:p>
            <a:r>
              <a:rPr lang="en-US" sz="3600" dirty="0" smtClean="0"/>
              <a:t>“I am exerting my utmost influence to induce the Austrians to deal straightly to arrive to a satisfactory understanding with you.”</a:t>
            </a:r>
            <a:endParaRPr lang="en-US" sz="3600" dirty="0"/>
          </a:p>
        </p:txBody>
      </p:sp>
    </p:spTree>
    <p:extLst>
      <p:ext uri="{BB962C8B-B14F-4D97-AF65-F5344CB8AC3E}">
        <p14:creationId xmlns:p14="http://schemas.microsoft.com/office/powerpoint/2010/main" val="327446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arn(inVertical)">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882" cy="4937760"/>
          </a:xfrm>
        </p:spPr>
        <p:txBody>
          <a:bodyPr>
            <a:normAutofit/>
          </a:bodyPr>
          <a:lstStyle/>
          <a:p>
            <a:r>
              <a:rPr lang="en-US" dirty="0" smtClean="0"/>
              <a:t>Unfortunately for the world: the leaders who had the power to advert a total war- nihilistically abdicated their power…., which anyone of them could have prevented WWI. </a:t>
            </a:r>
            <a:endParaRPr lang="en-US" dirty="0"/>
          </a:p>
        </p:txBody>
      </p:sp>
    </p:spTree>
    <p:extLst>
      <p:ext uri="{BB962C8B-B14F-4D97-AF65-F5344CB8AC3E}">
        <p14:creationId xmlns:p14="http://schemas.microsoft.com/office/powerpoint/2010/main" val="380169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
            <a:ext cx="10396902" cy="941832"/>
          </a:xfrm>
        </p:spPr>
        <p:txBody>
          <a:bodyPr>
            <a:normAutofit/>
          </a:bodyPr>
          <a:lstStyle/>
          <a:p>
            <a:r>
              <a:rPr lang="en-US" dirty="0" smtClean="0"/>
              <a:t>Greek term-Metanoia= Repentance</a:t>
            </a:r>
            <a:endParaRPr lang="en-US" dirty="0"/>
          </a:p>
        </p:txBody>
      </p:sp>
      <p:sp>
        <p:nvSpPr>
          <p:cNvPr id="3" name="Text Placeholder 2"/>
          <p:cNvSpPr>
            <a:spLocks noGrp="1"/>
          </p:cNvSpPr>
          <p:nvPr>
            <p:ph type="body" sz="half" idx="2"/>
          </p:nvPr>
        </p:nvSpPr>
        <p:spPr>
          <a:xfrm>
            <a:off x="685779" y="941834"/>
            <a:ext cx="10394729" cy="5276086"/>
          </a:xfrm>
        </p:spPr>
        <p:txBody>
          <a:bodyPr>
            <a:noAutofit/>
          </a:bodyPr>
          <a:lstStyle/>
          <a:p>
            <a:r>
              <a:rPr lang="en-US" sz="3600" dirty="0" smtClean="0"/>
              <a:t>“to change one’s direction”, “to change one’s heart”, or “to change one’s mind”</a:t>
            </a:r>
          </a:p>
          <a:p>
            <a:endParaRPr lang="en-US" sz="3600" dirty="0"/>
          </a:p>
          <a:p>
            <a:r>
              <a:rPr lang="en-US" sz="3600" dirty="0" smtClean="0"/>
              <a:t>There is no road down which we have traveled so far that we cannot stop and turn around and choose a different path.</a:t>
            </a:r>
            <a:endParaRPr lang="en-US" sz="3600" dirty="0"/>
          </a:p>
        </p:txBody>
      </p:sp>
    </p:spTree>
    <p:extLst>
      <p:ext uri="{BB962C8B-B14F-4D97-AF65-F5344CB8AC3E}">
        <p14:creationId xmlns:p14="http://schemas.microsoft.com/office/powerpoint/2010/main" val="136272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695176" cy="5623560"/>
          </a:xfrm>
        </p:spPr>
        <p:txBody>
          <a:bodyPr>
            <a:normAutofit fontScale="90000"/>
          </a:bodyPr>
          <a:lstStyle/>
          <a:p>
            <a:r>
              <a:rPr lang="en-US" sz="2400" b="1" dirty="0">
                <a:solidFill>
                  <a:schemeClr val="tx1"/>
                </a:solidFill>
                <a:latin typeface="Baskerville Old Face" panose="02020602080505020303" pitchFamily="18" charset="0"/>
              </a:rPr>
              <a:t>So Abram rose, and clave the wood, and went,</a:t>
            </a:r>
            <a:br>
              <a:rPr lang="en-US" sz="2400" b="1" dirty="0">
                <a:solidFill>
                  <a:schemeClr val="tx1"/>
                </a:solidFill>
                <a:latin typeface="Baskerville Old Face" panose="02020602080505020303" pitchFamily="18" charset="0"/>
              </a:rPr>
            </a:br>
            <a:r>
              <a:rPr lang="en-US" sz="2400" b="1" dirty="0">
                <a:solidFill>
                  <a:schemeClr val="tx1"/>
                </a:solidFill>
                <a:latin typeface="Baskerville Old Face" panose="02020602080505020303" pitchFamily="18" charset="0"/>
              </a:rPr>
              <a:t>And took the fire with him, and a knife.</a:t>
            </a:r>
            <a:br>
              <a:rPr lang="en-US" sz="2400" b="1" dirty="0">
                <a:solidFill>
                  <a:schemeClr val="tx1"/>
                </a:solidFill>
                <a:latin typeface="Baskerville Old Face" panose="02020602080505020303" pitchFamily="18" charset="0"/>
              </a:rPr>
            </a:br>
            <a:r>
              <a:rPr lang="en-US" sz="2400" b="1" dirty="0">
                <a:solidFill>
                  <a:schemeClr val="tx1"/>
                </a:solidFill>
                <a:latin typeface="Baskerville Old Face" panose="02020602080505020303" pitchFamily="18" charset="0"/>
              </a:rPr>
              <a:t>And as they </a:t>
            </a:r>
            <a:r>
              <a:rPr lang="en-US" sz="2400" b="1" dirty="0" smtClean="0">
                <a:solidFill>
                  <a:schemeClr val="tx1"/>
                </a:solidFill>
                <a:latin typeface="Baskerville Old Face" panose="02020602080505020303" pitchFamily="18" charset="0"/>
              </a:rPr>
              <a:t>remained </a:t>
            </a:r>
            <a:r>
              <a:rPr lang="en-US" sz="2400" b="1" dirty="0">
                <a:solidFill>
                  <a:schemeClr val="tx1"/>
                </a:solidFill>
                <a:latin typeface="Baskerville Old Face" panose="02020602080505020303" pitchFamily="18" charset="0"/>
              </a:rPr>
              <a:t>both of them together,</a:t>
            </a:r>
            <a:br>
              <a:rPr lang="en-US" sz="2400" b="1" dirty="0">
                <a:solidFill>
                  <a:schemeClr val="tx1"/>
                </a:solidFill>
                <a:latin typeface="Baskerville Old Face" panose="02020602080505020303" pitchFamily="18" charset="0"/>
              </a:rPr>
            </a:br>
            <a:r>
              <a:rPr lang="en-US" sz="2400" b="1" dirty="0">
                <a:solidFill>
                  <a:schemeClr val="tx1"/>
                </a:solidFill>
                <a:latin typeface="Baskerville Old Face" panose="02020602080505020303" pitchFamily="18" charset="0"/>
              </a:rPr>
              <a:t>Isaac the first-born </a:t>
            </a:r>
            <a:r>
              <a:rPr lang="en-US" sz="2400" b="1" dirty="0" smtClean="0">
                <a:solidFill>
                  <a:schemeClr val="tx1"/>
                </a:solidFill>
                <a:latin typeface="Baskerville Old Face" panose="02020602080505020303" pitchFamily="18" charset="0"/>
              </a:rPr>
              <a:t>spoke </a:t>
            </a:r>
            <a:r>
              <a:rPr lang="en-US" sz="2400" b="1" dirty="0">
                <a:solidFill>
                  <a:schemeClr val="tx1"/>
                </a:solidFill>
                <a:latin typeface="Baskerville Old Face" panose="02020602080505020303" pitchFamily="18" charset="0"/>
              </a:rPr>
              <a:t>and said, My Father,</a:t>
            </a:r>
            <a:br>
              <a:rPr lang="en-US" sz="2400" b="1" dirty="0">
                <a:solidFill>
                  <a:schemeClr val="tx1"/>
                </a:solidFill>
                <a:latin typeface="Baskerville Old Face" panose="02020602080505020303" pitchFamily="18" charset="0"/>
              </a:rPr>
            </a:br>
            <a:r>
              <a:rPr lang="en-US" sz="2400" b="1" dirty="0">
                <a:solidFill>
                  <a:schemeClr val="tx1"/>
                </a:solidFill>
                <a:latin typeface="Baskerville Old Face" panose="02020602080505020303" pitchFamily="18" charset="0"/>
              </a:rPr>
              <a:t>Behold the preparations, fire and iron,</a:t>
            </a:r>
            <a:br>
              <a:rPr lang="en-US" sz="2400" b="1" dirty="0">
                <a:solidFill>
                  <a:schemeClr val="tx1"/>
                </a:solidFill>
                <a:latin typeface="Baskerville Old Face" panose="02020602080505020303" pitchFamily="18" charset="0"/>
              </a:rPr>
            </a:br>
            <a:r>
              <a:rPr lang="en-US" sz="2400" b="1" dirty="0">
                <a:solidFill>
                  <a:schemeClr val="tx1"/>
                </a:solidFill>
                <a:latin typeface="Baskerville Old Face" panose="02020602080505020303" pitchFamily="18" charset="0"/>
              </a:rPr>
              <a:t>But </a:t>
            </a:r>
            <a:r>
              <a:rPr lang="en-US" sz="2400" b="1" dirty="0" smtClean="0">
                <a:solidFill>
                  <a:schemeClr val="tx1"/>
                </a:solidFill>
                <a:latin typeface="Baskerville Old Face" panose="02020602080505020303" pitchFamily="18" charset="0"/>
              </a:rPr>
              <a:t>where’s </a:t>
            </a:r>
            <a:r>
              <a:rPr lang="en-US" sz="2400" b="1" dirty="0">
                <a:solidFill>
                  <a:schemeClr val="tx1"/>
                </a:solidFill>
                <a:latin typeface="Baskerville Old Face" panose="02020602080505020303" pitchFamily="18" charset="0"/>
              </a:rPr>
              <a:t>the lamb for this burnt-offering?</a:t>
            </a:r>
            <a:br>
              <a:rPr lang="en-US" sz="2400" b="1" dirty="0">
                <a:solidFill>
                  <a:schemeClr val="tx1"/>
                </a:solidFill>
                <a:latin typeface="Baskerville Old Face" panose="02020602080505020303" pitchFamily="18" charset="0"/>
              </a:rPr>
            </a:br>
            <a:r>
              <a:rPr lang="en-US" sz="2400" b="1" dirty="0">
                <a:solidFill>
                  <a:schemeClr val="tx1"/>
                </a:solidFill>
                <a:latin typeface="Baskerville Old Face" panose="02020602080505020303" pitchFamily="18" charset="0"/>
              </a:rPr>
              <a:t>Then Abram bound the youth with belts and </a:t>
            </a:r>
            <a:r>
              <a:rPr lang="en-US" sz="2400" b="1" dirty="0" smtClean="0">
                <a:solidFill>
                  <a:schemeClr val="tx1"/>
                </a:solidFill>
                <a:latin typeface="Baskerville Old Face" panose="02020602080505020303" pitchFamily="18" charset="0"/>
              </a:rPr>
              <a:t>straps</a:t>
            </a:r>
            <a:r>
              <a:rPr lang="en-US" sz="2400" b="1" dirty="0">
                <a:solidFill>
                  <a:schemeClr val="tx1"/>
                </a:solidFill>
                <a:latin typeface="Baskerville Old Face" panose="02020602080505020303" pitchFamily="18" charset="0"/>
              </a:rPr>
              <a:t>,</a:t>
            </a:r>
            <a:br>
              <a:rPr lang="en-US" sz="2400" b="1" dirty="0">
                <a:solidFill>
                  <a:schemeClr val="tx1"/>
                </a:solidFill>
                <a:latin typeface="Baskerville Old Face" panose="02020602080505020303" pitchFamily="18" charset="0"/>
              </a:rPr>
            </a:br>
            <a:r>
              <a:rPr lang="en-US" sz="2400" b="1" dirty="0">
                <a:solidFill>
                  <a:schemeClr val="tx1"/>
                </a:solidFill>
                <a:latin typeface="Baskerville Old Face" panose="02020602080505020303" pitchFamily="18" charset="0"/>
              </a:rPr>
              <a:t>And </a:t>
            </a:r>
            <a:r>
              <a:rPr lang="en-US" sz="2400" b="1" smtClean="0">
                <a:solidFill>
                  <a:schemeClr val="tx1"/>
                </a:solidFill>
                <a:latin typeface="Baskerville Old Face" panose="02020602080505020303" pitchFamily="18" charset="0"/>
              </a:rPr>
              <a:t>built fortifications </a:t>
            </a:r>
            <a:r>
              <a:rPr lang="en-US" sz="2400" b="1" dirty="0">
                <a:solidFill>
                  <a:schemeClr val="tx1"/>
                </a:solidFill>
                <a:latin typeface="Baskerville Old Face" panose="02020602080505020303" pitchFamily="18" charset="0"/>
              </a:rPr>
              <a:t>and trenches there,</a:t>
            </a:r>
            <a:br>
              <a:rPr lang="en-US" sz="2400" b="1" dirty="0">
                <a:solidFill>
                  <a:schemeClr val="tx1"/>
                </a:solidFill>
                <a:latin typeface="Baskerville Old Face" panose="02020602080505020303" pitchFamily="18" charset="0"/>
              </a:rPr>
            </a:br>
            <a:r>
              <a:rPr lang="en-US" sz="2400" b="1" dirty="0">
                <a:solidFill>
                  <a:schemeClr val="tx1"/>
                </a:solidFill>
                <a:latin typeface="Baskerville Old Face" panose="02020602080505020303" pitchFamily="18" charset="0"/>
              </a:rPr>
              <a:t>And stretched forth the knife to slay his son.</a:t>
            </a:r>
            <a:br>
              <a:rPr lang="en-US" sz="2400" b="1" dirty="0">
                <a:solidFill>
                  <a:schemeClr val="tx1"/>
                </a:solidFill>
                <a:latin typeface="Baskerville Old Face" panose="02020602080505020303" pitchFamily="18" charset="0"/>
              </a:rPr>
            </a:br>
            <a:r>
              <a:rPr lang="en-US" sz="2400" b="1" dirty="0">
                <a:solidFill>
                  <a:schemeClr val="tx1"/>
                </a:solidFill>
                <a:latin typeface="Baskerville Old Face" panose="02020602080505020303" pitchFamily="18" charset="0"/>
              </a:rPr>
              <a:t>When lo! an angel called him out of heaven,</a:t>
            </a:r>
            <a:br>
              <a:rPr lang="en-US" sz="2400" b="1" dirty="0">
                <a:solidFill>
                  <a:schemeClr val="tx1"/>
                </a:solidFill>
                <a:latin typeface="Baskerville Old Face" panose="02020602080505020303" pitchFamily="18" charset="0"/>
              </a:rPr>
            </a:br>
            <a:r>
              <a:rPr lang="en-US" sz="2400" b="1" dirty="0">
                <a:solidFill>
                  <a:schemeClr val="tx1"/>
                </a:solidFill>
                <a:latin typeface="Baskerville Old Face" panose="02020602080505020303" pitchFamily="18" charset="0"/>
              </a:rPr>
              <a:t>Saying, Lay not thy hand upon the lad,</a:t>
            </a:r>
            <a:br>
              <a:rPr lang="en-US" sz="2400" b="1" dirty="0">
                <a:solidFill>
                  <a:schemeClr val="tx1"/>
                </a:solidFill>
                <a:latin typeface="Baskerville Old Face" panose="02020602080505020303" pitchFamily="18" charset="0"/>
              </a:rPr>
            </a:br>
            <a:r>
              <a:rPr lang="en-US" sz="2400" b="1" dirty="0">
                <a:solidFill>
                  <a:schemeClr val="tx1"/>
                </a:solidFill>
                <a:latin typeface="Baskerville Old Face" panose="02020602080505020303" pitchFamily="18" charset="0"/>
              </a:rPr>
              <a:t>Neither do anything to him. Behold,</a:t>
            </a:r>
            <a:br>
              <a:rPr lang="en-US" sz="2400" b="1" dirty="0">
                <a:solidFill>
                  <a:schemeClr val="tx1"/>
                </a:solidFill>
                <a:latin typeface="Baskerville Old Face" panose="02020602080505020303" pitchFamily="18" charset="0"/>
              </a:rPr>
            </a:br>
            <a:r>
              <a:rPr lang="en-US" sz="2400" b="1" dirty="0">
                <a:solidFill>
                  <a:schemeClr val="tx1"/>
                </a:solidFill>
                <a:latin typeface="Baskerville Old Face" panose="02020602080505020303" pitchFamily="18" charset="0"/>
              </a:rPr>
              <a:t>A ram, caught in a thicket by its horns;</a:t>
            </a:r>
            <a:br>
              <a:rPr lang="en-US" sz="2400" b="1" dirty="0">
                <a:solidFill>
                  <a:schemeClr val="tx1"/>
                </a:solidFill>
                <a:latin typeface="Baskerville Old Face" panose="02020602080505020303" pitchFamily="18" charset="0"/>
              </a:rPr>
            </a:br>
            <a:r>
              <a:rPr lang="en-US" sz="2400" b="1" dirty="0">
                <a:solidFill>
                  <a:schemeClr val="tx1"/>
                </a:solidFill>
                <a:latin typeface="Baskerville Old Face" panose="02020602080505020303" pitchFamily="18" charset="0"/>
              </a:rPr>
              <a:t>Offer the Ram of Pride instead of him.</a:t>
            </a:r>
            <a:br>
              <a:rPr lang="en-US" sz="2400" b="1" dirty="0">
                <a:solidFill>
                  <a:schemeClr val="tx1"/>
                </a:solidFill>
                <a:latin typeface="Baskerville Old Face" panose="02020602080505020303" pitchFamily="18" charset="0"/>
              </a:rPr>
            </a:br>
            <a:r>
              <a:rPr lang="en-US" sz="2400" b="1" dirty="0">
                <a:solidFill>
                  <a:schemeClr val="tx1"/>
                </a:solidFill>
                <a:latin typeface="Baskerville Old Face" panose="02020602080505020303" pitchFamily="18" charset="0"/>
              </a:rPr>
              <a:t/>
            </a:r>
            <a:br>
              <a:rPr lang="en-US" sz="2400" b="1" dirty="0">
                <a:solidFill>
                  <a:schemeClr val="tx1"/>
                </a:solidFill>
                <a:latin typeface="Baskerville Old Face" panose="02020602080505020303" pitchFamily="18" charset="0"/>
              </a:rPr>
            </a:br>
            <a:r>
              <a:rPr lang="en-US" sz="2400" b="1" dirty="0">
                <a:solidFill>
                  <a:schemeClr val="tx1"/>
                </a:solidFill>
                <a:latin typeface="Baskerville Old Face" panose="02020602080505020303" pitchFamily="18" charset="0"/>
              </a:rPr>
              <a:t>But the old man would not so, but slew his son,</a:t>
            </a:r>
            <a:br>
              <a:rPr lang="en-US" sz="2400" b="1" dirty="0">
                <a:solidFill>
                  <a:schemeClr val="tx1"/>
                </a:solidFill>
                <a:latin typeface="Baskerville Old Face" panose="02020602080505020303" pitchFamily="18" charset="0"/>
              </a:rPr>
            </a:br>
            <a:r>
              <a:rPr lang="en-US" sz="2400" b="1" dirty="0">
                <a:solidFill>
                  <a:schemeClr val="tx1"/>
                </a:solidFill>
                <a:latin typeface="Baskerville Old Face" panose="02020602080505020303" pitchFamily="18" charset="0"/>
              </a:rPr>
              <a:t>And half the seed of Europe, one by one. </a:t>
            </a:r>
          </a:p>
        </p:txBody>
      </p:sp>
    </p:spTree>
    <p:extLst>
      <p:ext uri="{BB962C8B-B14F-4D97-AF65-F5344CB8AC3E}">
        <p14:creationId xmlns:p14="http://schemas.microsoft.com/office/powerpoint/2010/main" val="47336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Hero’s vs. Villains  </a:t>
            </a:r>
            <a:endParaRPr lang="en-US" dirty="0"/>
          </a:p>
        </p:txBody>
      </p:sp>
      <p:pic>
        <p:nvPicPr>
          <p:cNvPr id="1026" name="Picture 2" descr="By: Jose Gonzalez"/>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093976" y="1609344"/>
            <a:ext cx="7927848" cy="444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74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Hero’s</a:t>
            </a:r>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758184" y="555688"/>
            <a:ext cx="4434840" cy="343109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248" y="1881186"/>
            <a:ext cx="2466975" cy="302914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7294" y="555688"/>
            <a:ext cx="2656713" cy="4482655"/>
          </a:xfrm>
          <a:prstGeom prst="rect">
            <a:avLst/>
          </a:prstGeom>
        </p:spPr>
      </p:pic>
    </p:spTree>
    <p:extLst>
      <p:ext uri="{BB962C8B-B14F-4D97-AF65-F5344CB8AC3E}">
        <p14:creationId xmlns:p14="http://schemas.microsoft.com/office/powerpoint/2010/main" val="208141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villains</a:t>
            </a:r>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415682" y="868870"/>
            <a:ext cx="3105757" cy="385857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4" y="1837765"/>
            <a:ext cx="2935224" cy="347489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1025" y="795528"/>
            <a:ext cx="4151375" cy="4425695"/>
          </a:xfrm>
          <a:prstGeom prst="rect">
            <a:avLst/>
          </a:prstGeom>
        </p:spPr>
      </p:pic>
    </p:spTree>
    <p:extLst>
      <p:ext uri="{BB962C8B-B14F-4D97-AF65-F5344CB8AC3E}">
        <p14:creationId xmlns:p14="http://schemas.microsoft.com/office/powerpoint/2010/main" val="138419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28017"/>
            <a:ext cx="10396882" cy="877824"/>
          </a:xfrm>
        </p:spPr>
        <p:txBody>
          <a:bodyPr/>
          <a:lstStyle/>
          <a:p>
            <a:pPr algn="ctr"/>
            <a:r>
              <a:rPr lang="en-US" dirty="0" smtClean="0"/>
              <a:t>Statistics </a:t>
            </a:r>
            <a:endParaRPr lang="en-US" dirty="0"/>
          </a:p>
        </p:txBody>
      </p:sp>
      <p:sp>
        <p:nvSpPr>
          <p:cNvPr id="3" name="Content Placeholder 2"/>
          <p:cNvSpPr>
            <a:spLocks noGrp="1"/>
          </p:cNvSpPr>
          <p:nvPr>
            <p:ph sz="quarter" idx="13"/>
          </p:nvPr>
        </p:nvSpPr>
        <p:spPr>
          <a:xfrm>
            <a:off x="0" y="941832"/>
            <a:ext cx="11631168" cy="4432753"/>
          </a:xfrm>
        </p:spPr>
        <p:txBody>
          <a:bodyPr>
            <a:noAutofit/>
          </a:bodyPr>
          <a:lstStyle/>
          <a:p>
            <a:r>
              <a:rPr lang="en-US" sz="3200" dirty="0" smtClean="0"/>
              <a:t>World population in 1914:			1.8 billion</a:t>
            </a:r>
          </a:p>
          <a:p>
            <a:r>
              <a:rPr lang="en-US" sz="3200" dirty="0" smtClean="0"/>
              <a:t>US population in 1914:				99 million</a:t>
            </a:r>
          </a:p>
          <a:p>
            <a:r>
              <a:rPr lang="en-US" sz="3200" dirty="0" smtClean="0"/>
              <a:t>Military deaths in world war I		11 million</a:t>
            </a:r>
          </a:p>
          <a:p>
            <a:r>
              <a:rPr lang="en-US" sz="3200" dirty="0" smtClean="0"/>
              <a:t>Civilian deaths in world war I		 7  million</a:t>
            </a:r>
          </a:p>
          <a:p>
            <a:r>
              <a:rPr lang="en-US" sz="3200" dirty="0" smtClean="0"/>
              <a:t>Total Deaths in world war I			18 million</a:t>
            </a:r>
            <a:endParaRPr lang="en-US" sz="3200" dirty="0"/>
          </a:p>
        </p:txBody>
      </p:sp>
    </p:spTree>
    <p:extLst>
      <p:ext uri="{BB962C8B-B14F-4D97-AF65-F5344CB8AC3E}">
        <p14:creationId xmlns:p14="http://schemas.microsoft.com/office/powerpoint/2010/main" val="260737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18873"/>
            <a:ext cx="10396882" cy="1005840"/>
          </a:xfrm>
        </p:spPr>
        <p:txBody>
          <a:bodyPr/>
          <a:lstStyle/>
          <a:p>
            <a:r>
              <a:rPr lang="en-US" dirty="0" smtClean="0"/>
              <a:t>George </a:t>
            </a:r>
            <a:r>
              <a:rPr lang="en-US" dirty="0" err="1" smtClean="0"/>
              <a:t>santayana</a:t>
            </a:r>
            <a:endParaRPr lang="en-US" dirty="0"/>
          </a:p>
        </p:txBody>
      </p:sp>
      <p:sp>
        <p:nvSpPr>
          <p:cNvPr id="3" name="Content Placeholder 2"/>
          <p:cNvSpPr>
            <a:spLocks noGrp="1"/>
          </p:cNvSpPr>
          <p:nvPr>
            <p:ph sz="quarter" idx="13"/>
          </p:nvPr>
        </p:nvSpPr>
        <p:spPr>
          <a:xfrm>
            <a:off x="685800" y="1591056"/>
            <a:ext cx="10394707" cy="3783529"/>
          </a:xfrm>
        </p:spPr>
        <p:txBody>
          <a:bodyPr>
            <a:noAutofit/>
          </a:bodyPr>
          <a:lstStyle/>
          <a:p>
            <a:r>
              <a:rPr lang="en-US" sz="7200" dirty="0" smtClean="0"/>
              <a:t>“Those who cannot remember the past are condemned to repeat it.”</a:t>
            </a:r>
            <a:endParaRPr lang="en-US" sz="7200" dirty="0"/>
          </a:p>
        </p:txBody>
      </p:sp>
    </p:spTree>
    <p:extLst>
      <p:ext uri="{BB962C8B-B14F-4D97-AF65-F5344CB8AC3E}">
        <p14:creationId xmlns:p14="http://schemas.microsoft.com/office/powerpoint/2010/main" val="311054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
            <a:ext cx="10396882" cy="786384"/>
          </a:xfrm>
        </p:spPr>
        <p:txBody>
          <a:bodyPr>
            <a:normAutofit fontScale="90000"/>
          </a:bodyPr>
          <a:lstStyle/>
          <a:p>
            <a:r>
              <a:rPr lang="en-US" dirty="0" smtClean="0"/>
              <a:t>War facts</a:t>
            </a:r>
            <a:endParaRPr lang="en-US" dirty="0"/>
          </a:p>
        </p:txBody>
      </p:sp>
      <p:sp>
        <p:nvSpPr>
          <p:cNvPr id="3" name="Content Placeholder 2"/>
          <p:cNvSpPr>
            <a:spLocks noGrp="1"/>
          </p:cNvSpPr>
          <p:nvPr>
            <p:ph sz="quarter" idx="13"/>
          </p:nvPr>
        </p:nvSpPr>
        <p:spPr>
          <a:xfrm>
            <a:off x="685800" y="676656"/>
            <a:ext cx="10394707" cy="5166360"/>
          </a:xfrm>
        </p:spPr>
        <p:txBody>
          <a:bodyPr>
            <a:normAutofit/>
          </a:bodyPr>
          <a:lstStyle/>
          <a:p>
            <a:r>
              <a:rPr lang="en-US" sz="3200" dirty="0" smtClean="0"/>
              <a:t>Britain began the war with 700,000 soldiers but by war’s end, 800,000 soldiers dies</a:t>
            </a:r>
          </a:p>
          <a:p>
            <a:r>
              <a:rPr lang="en-US" sz="3200" dirty="0" smtClean="0"/>
              <a:t>Russia lost 3 million soldiers and they pulled out of the war a year early</a:t>
            </a:r>
          </a:p>
          <a:p>
            <a:r>
              <a:rPr lang="en-US" sz="3200" dirty="0" smtClean="0"/>
              <a:t>France lost 1.4 million soldiers</a:t>
            </a:r>
          </a:p>
          <a:p>
            <a:r>
              <a:rPr lang="en-US" sz="3200" dirty="0" smtClean="0"/>
              <a:t>Germany lost 2 million soldiers</a:t>
            </a:r>
          </a:p>
          <a:p>
            <a:r>
              <a:rPr lang="en-US" sz="3200" dirty="0" smtClean="0"/>
              <a:t>United states lost 116,000 soldiers</a:t>
            </a:r>
            <a:endParaRPr lang="en-US" sz="3200" dirty="0"/>
          </a:p>
        </p:txBody>
      </p:sp>
    </p:spTree>
    <p:extLst>
      <p:ext uri="{BB962C8B-B14F-4D97-AF65-F5344CB8AC3E}">
        <p14:creationId xmlns:p14="http://schemas.microsoft.com/office/powerpoint/2010/main" val="45103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WWI occur?</a:t>
            </a:r>
            <a:endParaRPr lang="en-US" dirty="0"/>
          </a:p>
        </p:txBody>
      </p:sp>
      <p:sp>
        <p:nvSpPr>
          <p:cNvPr id="3" name="Content Placeholder 2"/>
          <p:cNvSpPr>
            <a:spLocks noGrp="1"/>
          </p:cNvSpPr>
          <p:nvPr>
            <p:ph sz="quarter" idx="13"/>
          </p:nvPr>
        </p:nvSpPr>
        <p:spPr/>
        <p:txBody>
          <a:bodyPr>
            <a:noAutofit/>
          </a:bodyPr>
          <a:lstStyle/>
          <a:p>
            <a:r>
              <a:rPr lang="en-US" sz="4000" dirty="0" smtClean="0"/>
              <a:t>Industrialization!!!!!!</a:t>
            </a:r>
          </a:p>
          <a:p>
            <a:r>
              <a:rPr lang="en-US" sz="4000" dirty="0" smtClean="0"/>
              <a:t>Populations were increasing</a:t>
            </a:r>
          </a:p>
          <a:p>
            <a:r>
              <a:rPr lang="en-US" sz="4000" dirty="0" smtClean="0"/>
              <a:t>Imperialism</a:t>
            </a:r>
          </a:p>
          <a:p>
            <a:r>
              <a:rPr lang="en-US" sz="4000" dirty="0" smtClean="0"/>
              <a:t>Militarism </a:t>
            </a:r>
            <a:endParaRPr lang="en-US" sz="4000" dirty="0"/>
          </a:p>
        </p:txBody>
      </p:sp>
    </p:spTree>
    <p:extLst>
      <p:ext uri="{BB962C8B-B14F-4D97-AF65-F5344CB8AC3E}">
        <p14:creationId xmlns:p14="http://schemas.microsoft.com/office/powerpoint/2010/main" val="226402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era of military planning:</a:t>
            </a:r>
            <a:endParaRPr lang="en-US" dirty="0"/>
          </a:p>
        </p:txBody>
      </p:sp>
      <p:sp>
        <p:nvSpPr>
          <p:cNvPr id="3" name="Content Placeholder 2"/>
          <p:cNvSpPr>
            <a:spLocks noGrp="1"/>
          </p:cNvSpPr>
          <p:nvPr>
            <p:ph sz="quarter" idx="13"/>
          </p:nvPr>
        </p:nvSpPr>
        <p:spPr/>
        <p:txBody>
          <a:bodyPr>
            <a:normAutofit/>
          </a:bodyPr>
          <a:lstStyle/>
          <a:p>
            <a:r>
              <a:rPr lang="en-US" sz="4400" dirty="0" smtClean="0"/>
              <a:t>Europe’s army began to see their jobs as how to assure military advantage in an international crisis, not how to resolve it.</a:t>
            </a:r>
            <a:endParaRPr lang="en-US" sz="4400" dirty="0"/>
          </a:p>
        </p:txBody>
      </p:sp>
    </p:spTree>
    <p:extLst>
      <p:ext uri="{BB962C8B-B14F-4D97-AF65-F5344CB8AC3E}">
        <p14:creationId xmlns:p14="http://schemas.microsoft.com/office/powerpoint/2010/main" val="99852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291</TotalTime>
  <Words>317</Words>
  <Application>Microsoft Office PowerPoint</Application>
  <PresentationFormat>Widescreen</PresentationFormat>
  <Paragraphs>37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Baskerville Old Face</vt:lpstr>
      <vt:lpstr>Impact</vt:lpstr>
      <vt:lpstr>Main Event</vt:lpstr>
      <vt:lpstr>WWI… “The Lamps are going out all over Europe.  We shall not see them lit again in our lifetime.”</vt:lpstr>
      <vt:lpstr>Hero’s vs. Villains  </vt:lpstr>
      <vt:lpstr>Hero’s</vt:lpstr>
      <vt:lpstr>villains</vt:lpstr>
      <vt:lpstr>Statistics </vt:lpstr>
      <vt:lpstr>George santayana</vt:lpstr>
      <vt:lpstr>War facts</vt:lpstr>
      <vt:lpstr>Why did WWI occur?</vt:lpstr>
      <vt:lpstr>New era of military planning:</vt:lpstr>
      <vt:lpstr>Emperor franz joseph-austria</vt:lpstr>
      <vt:lpstr>Czar Nicholas II- Russia</vt:lpstr>
      <vt:lpstr>Kaiser Wilhelm ii- Germany</vt:lpstr>
      <vt:lpstr>Unfortunately for the world: the leaders who had the power to advert a total war- nihilistically abdicated their power…., which anyone of them could have prevented WWI. </vt:lpstr>
      <vt:lpstr>Greek term-Metanoia= Repentance</vt:lpstr>
      <vt:lpstr>So Abram rose, and clave the wood, and went, And took the fire with him, and a knife. And as they remained both of them together, Isaac the first-born spoke and said, My Father, Behold the preparations, fire and iron, But where’s the lamb for this burnt-offering? Then Abram bound the youth with belts and straps, And built fortifications and trenches there, And stretched forth the knife to slay his son. When lo! an angel called him out of heaven, Saying, Lay not thy hand upon the lad, Neither do anything to him. Behold, A ram, caught in a thicket by its horns; Offer the Ram of Pride instead of him.  But the old man would not so, but slew his son, And half the seed of Europe, one by one. </vt:lpstr>
    </vt:vector>
  </TitlesOfParts>
  <Company>Spring Branch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WWI… The Lamps are going out a</dc:title>
  <dc:creator>Amarantos, Christo</dc:creator>
  <cp:lastModifiedBy>Amarantos, Christo</cp:lastModifiedBy>
  <cp:revision>15</cp:revision>
  <dcterms:created xsi:type="dcterms:W3CDTF">2015-02-04T01:58:42Z</dcterms:created>
  <dcterms:modified xsi:type="dcterms:W3CDTF">2017-03-23T14:22:27Z</dcterms:modified>
</cp:coreProperties>
</file>